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1581" r:id="rId2"/>
    <p:sldId id="1637" r:id="rId3"/>
    <p:sldId id="1638" r:id="rId4"/>
    <p:sldId id="1639" r:id="rId5"/>
    <p:sldId id="1640" r:id="rId6"/>
    <p:sldId id="1641" r:id="rId7"/>
    <p:sldId id="1642" r:id="rId8"/>
    <p:sldId id="1643" r:id="rId9"/>
    <p:sldId id="1648" r:id="rId10"/>
    <p:sldId id="1647" r:id="rId11"/>
    <p:sldId id="1646" r:id="rId12"/>
    <p:sldId id="1649" r:id="rId13"/>
    <p:sldId id="1651" r:id="rId14"/>
    <p:sldId id="1636" r:id="rId15"/>
    <p:sldId id="1652" r:id="rId16"/>
    <p:sldId id="1653" r:id="rId17"/>
    <p:sldId id="1654" r:id="rId18"/>
    <p:sldId id="1657" r:id="rId19"/>
    <p:sldId id="1650" r:id="rId20"/>
    <p:sldId id="1660" r:id="rId21"/>
    <p:sldId id="1623" r:id="rId22"/>
    <p:sldId id="1624" r:id="rId23"/>
    <p:sldId id="1625" r:id="rId24"/>
    <p:sldId id="1626" r:id="rId25"/>
    <p:sldId id="1628" r:id="rId26"/>
    <p:sldId id="1627" r:id="rId27"/>
    <p:sldId id="1629" r:id="rId28"/>
    <p:sldId id="1633" r:id="rId29"/>
    <p:sldId id="1631" r:id="rId30"/>
    <p:sldId id="1634" r:id="rId31"/>
    <p:sldId id="1635" r:id="rId32"/>
    <p:sldId id="1659" r:id="rId33"/>
    <p:sldId id="1658" r:id="rId34"/>
    <p:sldId id="1612" r:id="rId3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588" autoAdjust="0"/>
    <p:restoredTop sz="75202" autoAdjust="0"/>
  </p:normalViewPr>
  <p:slideViewPr>
    <p:cSldViewPr>
      <p:cViewPr varScale="1">
        <p:scale>
          <a:sx n="108" d="100"/>
          <a:sy n="108" d="100"/>
        </p:scale>
        <p:origin x="66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9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34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33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31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The Final Part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451/651 (Fall 2018)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November 29, 2018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These slides are available at http://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/bigdata-2018f/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72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800" y="-47371"/>
            <a:ext cx="11277600" cy="69451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4989493"/>
            <a:ext cx="9144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rgbClr val="FFFFFF"/>
                </a:solidFill>
                <a:latin typeface="Gill Sans"/>
                <a:cs typeface="Gill Sans"/>
              </a:rPr>
              <a:t>Example: How do I grow potatoes </a:t>
            </a:r>
          </a:p>
          <a:p>
            <a:pPr algn="ctr"/>
            <a:r>
              <a:rPr lang="en-US" sz="2800" b="0" dirty="0">
                <a:solidFill>
                  <a:srgbClr val="FFFFFF"/>
                </a:solidFill>
                <a:latin typeface="Gill Sans"/>
                <a:cs typeface="Gill Sans"/>
              </a:rPr>
              <a:t>in recycled organic waste?</a:t>
            </a:r>
            <a:endParaRPr lang="en-US" sz="2800" b="0" i="1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6400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20</a:t>
            </a:r>
            <a:r>
              <a:rPr lang="en-US" sz="1000" b="0" baseline="30000" dirty="0"/>
              <a:t>th</a:t>
            </a:r>
            <a:r>
              <a:rPr lang="en-US" sz="1000" b="0" dirty="0"/>
              <a:t> Century Fox</a:t>
            </a:r>
          </a:p>
        </p:txBody>
      </p:sp>
    </p:spTree>
    <p:extLst>
      <p:ext uri="{BB962C8B-B14F-4D97-AF65-F5344CB8AC3E}">
        <p14:creationId xmlns:p14="http://schemas.microsoft.com/office/powerpoint/2010/main" val="143072968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Search from Mars: Implementation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6324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C. Clarke, G. Cormack, J. Lin, and A. </a:t>
            </a:r>
            <a:r>
              <a:rPr lang="en-US" sz="1200" b="0" kern="0" dirty="0" err="1">
                <a:solidFill>
                  <a:srgbClr val="000000"/>
                </a:solidFill>
                <a:latin typeface="Gill Sans"/>
                <a:cs typeface="Gill Sans"/>
              </a:rPr>
              <a:t>Roegiest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. Ten Blue Links on Mars. WWW 2017.</a:t>
            </a:r>
            <a:b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J. Lin, C. Clarke, and G. </a:t>
            </a:r>
            <a:r>
              <a:rPr lang="en-US" sz="1200" b="0" kern="0" dirty="0" err="1">
                <a:solidFill>
                  <a:srgbClr val="000000"/>
                </a:solidFill>
                <a:latin typeface="Gill Sans"/>
                <a:cs typeface="Gill Sans"/>
              </a:rPr>
              <a:t>Baruah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. Searching from Mars. IEEE Internet Computing, 20(1):78-82, 2016.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2724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Step 2. Beam the diffs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8642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Step 3. User model activate!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1050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 know exactly how to do this!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 have a good idea how to do this!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400" y="230487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Step 1. Rocket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SneakerNet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100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It’s a caching problem!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86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We’ve worked out some simulations already</a:t>
            </a:r>
            <a:r>
              <a:rPr lang="mr-IN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744106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27706">
            <a:off x="780164" y="1709073"/>
            <a:ext cx="3163354" cy="47376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19600" y="1828800"/>
            <a:ext cx="4343400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Search from Mars ~ </a:t>
            </a:r>
            <a:b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Search from regions on Earth with poor connectivity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63670" y="3429000"/>
            <a:ext cx="2967318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Easter Island</a:t>
            </a:r>
          </a:p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Canadian Arctic</a:t>
            </a:r>
          </a:p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Villages in rural India</a:t>
            </a:r>
          </a:p>
        </p:txBody>
      </p:sp>
      <p:sp>
        <p:nvSpPr>
          <p:cNvPr id="7" name="TextBox 6"/>
          <p:cNvSpPr txBox="1"/>
          <p:nvPr/>
        </p:nvSpPr>
        <p:spPr>
          <a:xfrm rot="21253625">
            <a:off x="5410200" y="5427836"/>
            <a:ext cx="3429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More “down to Earth” applications!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For the truly skeptical…</a:t>
            </a:r>
          </a:p>
        </p:txBody>
      </p:sp>
    </p:spTree>
    <p:extLst>
      <p:ext uri="{BB962C8B-B14F-4D97-AF65-F5344CB8AC3E}">
        <p14:creationId xmlns:p14="http://schemas.microsoft.com/office/powerpoint/2010/main" val="13889382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ount_Everest_as_seen_from_Drukair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5400" y="-33957"/>
            <a:ext cx="12115800" cy="6910613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/>
              <a:t>Source: Wikipedia (Everest)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1143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Big Data</a:t>
            </a:r>
          </a:p>
        </p:txBody>
      </p:sp>
    </p:spTree>
    <p:extLst>
      <p:ext uri="{BB962C8B-B14F-4D97-AF65-F5344CB8AC3E}">
        <p14:creationId xmlns:p14="http://schemas.microsoft.com/office/powerpoint/2010/main" val="43466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What’s growing faster?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71500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First, a story</a:t>
            </a:r>
            <a:r>
              <a:rPr lang="mr-IN" sz="3200" b="0" dirty="0">
                <a:solidFill>
                  <a:srgbClr val="FF0000"/>
                </a:solidFill>
                <a:latin typeface="Gill Sans"/>
                <a:cs typeface="Gill Sans"/>
              </a:rPr>
              <a:t>…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8006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Moore’s Law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Big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029200" y="2495490"/>
            <a:ext cx="350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do I mean here?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5800" y="2495490"/>
            <a:ext cx="350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do I mean here?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358902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     Big Data &gt; Moore’s Law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0" y="4114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     Big Data &lt; Moore’s Law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46482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     Big Data ~ Moore’s Law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504801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J. Lin. Is Big Data a Transient Problem? IEEE Internet Computing, 19(5):86-90, 2015.</a:t>
            </a:r>
          </a:p>
        </p:txBody>
      </p:sp>
    </p:spTree>
    <p:extLst>
      <p:ext uri="{BB962C8B-B14F-4D97-AF65-F5344CB8AC3E}">
        <p14:creationId xmlns:p14="http://schemas.microsoft.com/office/powerpoint/2010/main" val="7711941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What’s growing faster?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8006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Moore’s Law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Big Data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5800" y="2495490"/>
            <a:ext cx="3505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Let’s restrict to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Human-generated data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412242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Bounds?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719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Human population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5100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Data generation per unit time</a:t>
            </a:r>
          </a:p>
        </p:txBody>
      </p:sp>
    </p:spTree>
    <p:extLst>
      <p:ext uri="{BB962C8B-B14F-4D97-AF65-F5344CB8AC3E}">
        <p14:creationId xmlns:p14="http://schemas.microsoft.com/office/powerpoint/2010/main" val="5006199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5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525333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Back to my story</a:t>
            </a:r>
            <a:r>
              <a:rPr lang="mr-IN" sz="2400" b="0" dirty="0">
                <a:solidFill>
                  <a:srgbClr val="FF0000"/>
                </a:solidFill>
                <a:latin typeface="Gill Sans"/>
                <a:cs typeface="Gill Sans"/>
              </a:rPr>
              <a:t>…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153162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     Big Data &gt; Moore’s Law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0" y="2057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     Big Data &lt; Moore’s Law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     Big Data ~ Moore’s Law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724400"/>
            <a:ext cx="91440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0" dirty="0">
                <a:solidFill>
                  <a:srgbClr val="FF0000"/>
                </a:solidFill>
                <a:latin typeface="Gill Sans"/>
                <a:cs typeface="Gill Sans"/>
              </a:rPr>
              <a:t>Implications?</a:t>
            </a:r>
          </a:p>
        </p:txBody>
      </p:sp>
    </p:spTree>
    <p:extLst>
      <p:ext uri="{BB962C8B-B14F-4D97-AF65-F5344CB8AC3E}">
        <p14:creationId xmlns:p14="http://schemas.microsoft.com/office/powerpoint/2010/main" val="16231585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800100"/>
            <a:ext cx="8843265" cy="4914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915" y="5038468"/>
            <a:ext cx="523875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844039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What’s growing faster?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8006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Moore’s Law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Big Data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412242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Bounds?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4719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Human population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5100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Data generation per unit time</a:t>
            </a:r>
          </a:p>
        </p:txBody>
      </p:sp>
      <p:sp>
        <p:nvSpPr>
          <p:cNvPr id="10" name="TextBox 9"/>
          <p:cNvSpPr txBox="1"/>
          <p:nvPr/>
        </p:nvSpPr>
        <p:spPr>
          <a:xfrm rot="21209073">
            <a:off x="1485900" y="3196572"/>
            <a:ext cx="61722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0" dirty="0">
                <a:solidFill>
                  <a:srgbClr val="FF0000"/>
                </a:solidFill>
                <a:latin typeface="Gill Sans"/>
                <a:cs typeface="Gill Sans"/>
              </a:rPr>
              <a:t>What am I forgetting?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2495490"/>
            <a:ext cx="3505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Let’s restrict to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Human-generated data</a:t>
            </a:r>
          </a:p>
        </p:txBody>
      </p:sp>
    </p:spTree>
    <p:extLst>
      <p:ext uri="{BB962C8B-B14F-4D97-AF65-F5344CB8AC3E}">
        <p14:creationId xmlns:p14="http://schemas.microsoft.com/office/powerpoint/2010/main" val="8650897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Google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676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latin typeface="Gill Sans"/>
                <a:cs typeface="Gill Sans"/>
              </a:rPr>
              <a:t>Serverless</a:t>
            </a:r>
            <a:r>
              <a:rPr lang="en-US" sz="3600" b="0" kern="0" dirty="0">
                <a:latin typeface="Gill Sans"/>
                <a:cs typeface="Gill Sans"/>
              </a:rPr>
              <a:t> Architectures</a:t>
            </a:r>
          </a:p>
        </p:txBody>
      </p:sp>
    </p:spTree>
    <p:extLst>
      <p:ext uri="{BB962C8B-B14F-4D97-AF65-F5344CB8AC3E}">
        <p14:creationId xmlns:p14="http://schemas.microsoft.com/office/powerpoint/2010/main" val="41417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datacenter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is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the computer!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59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Scale “out”, not “up”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340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Limits of SMP and large shared-memory machines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90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Move processing to the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Cluster have limited bandwidth, code is a lot smaller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705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 data sequentially, avoid random access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5086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Seeks are expensive, disk throughput is good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1062335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“Big ideas”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876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Assume that components will break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257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Engineer software around hardware failures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15000" y="187844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72200" y="3750558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29400" y="28149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5509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 bwMode="auto">
          <a:xfrm>
            <a:off x="902511" y="2209800"/>
            <a:ext cx="1752600" cy="22098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54020" y="4433455"/>
            <a:ext cx="1849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>
                <a:solidFill>
                  <a:srgbClr val="000000"/>
                </a:solidFill>
                <a:latin typeface="Gill Sans"/>
                <a:cs typeface="Gill Sans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477318553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4" name="Magnetic Disk 3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1" name="Magnetic Disk 20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7" name="Magnetic Disk 26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sp>
        <p:nvSpPr>
          <p:cNvPr id="31" name="Rectangle 30"/>
          <p:cNvSpPr/>
          <p:nvPr/>
        </p:nvSpPr>
        <p:spPr bwMode="auto">
          <a:xfrm>
            <a:off x="1169211" y="2362200"/>
            <a:ext cx="1219200" cy="533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Processor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2" name="Rounded Rectangle 31"/>
          <p:cNvSpPr/>
          <p:nvPr/>
        </p:nvSpPr>
        <p:spPr bwMode="auto">
          <a:xfrm>
            <a:off x="1182083" y="2971800"/>
            <a:ext cx="1193457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Memory</a:t>
            </a:r>
          </a:p>
        </p:txBody>
      </p:sp>
      <p:sp>
        <p:nvSpPr>
          <p:cNvPr id="33" name="Magnetic Disk 32"/>
          <p:cNvSpPr/>
          <p:nvPr/>
        </p:nvSpPr>
        <p:spPr bwMode="auto">
          <a:xfrm>
            <a:off x="1182083" y="3505200"/>
            <a:ext cx="1193457" cy="685800"/>
          </a:xfrm>
          <a:prstGeom prst="flowChartMagneticDisk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Disk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902511" y="2209800"/>
            <a:ext cx="1752600" cy="2209800"/>
          </a:xfrm>
          <a:prstGeom prst="rect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54020" y="4433455"/>
            <a:ext cx="1849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>
                <a:solidFill>
                  <a:srgbClr val="000000"/>
                </a:solidFill>
                <a:latin typeface="Gill Sans"/>
                <a:cs typeface="Gill Sans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7853722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4" name="Magnetic Disk 3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1" name="Magnetic Disk 20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7" name="Magnetic Disk 26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4020" y="2209800"/>
            <a:ext cx="1849582" cy="2592987"/>
            <a:chOff x="2646218" y="2209800"/>
            <a:chExt cx="1849582" cy="2592987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33" name="Magnetic Disk 32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 Server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57737" y="6324600"/>
            <a:ext cx="4900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>
                <a:solidFill>
                  <a:srgbClr val="000000"/>
                </a:solidFill>
                <a:latin typeface="Gill Sans"/>
                <a:cs typeface="Gill Sans"/>
              </a:rPr>
              <a:t>(I’m going to illustrate with AWS)</a:t>
            </a:r>
          </a:p>
        </p:txBody>
      </p:sp>
      <p:sp>
        <p:nvSpPr>
          <p:cNvPr id="38" name="TextBox 37"/>
          <p:cNvSpPr txBox="1"/>
          <p:nvPr/>
        </p:nvSpPr>
        <p:spPr>
          <a:xfrm rot="20936493">
            <a:off x="1033295" y="3913729"/>
            <a:ext cx="145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800" b="0">
                <a:solidFill>
                  <a:srgbClr val="FF0000"/>
                </a:solidFill>
                <a:latin typeface="Gill Sans"/>
                <a:cs typeface="Gill Sans"/>
              </a:rPr>
              <a:t>Persistent?</a:t>
            </a:r>
            <a:endParaRPr lang="en-US" sz="1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994284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4" name="Magnetic Disk 3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1" name="Magnetic Disk 20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7" name="Magnetic Disk 26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4020" y="2209800"/>
            <a:ext cx="1849582" cy="2592987"/>
            <a:chOff x="2646218" y="2209800"/>
            <a:chExt cx="1849582" cy="2592987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33" name="Magnetic Disk 32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 Server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Persistent Store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(S3)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883198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4" name="Magnetic Disk 3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1" name="Magnetic Disk 20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7" name="Magnetic Disk 26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lang="en-US" b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Disk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4020" y="2209800"/>
            <a:ext cx="1849582" cy="2592987"/>
            <a:chOff x="2646218" y="2209800"/>
            <a:chExt cx="1849582" cy="2592987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33" name="Magnetic Disk 32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(scratch)</a:t>
              </a:r>
              <a:r>
                <a:rPr kumimoji="0" lang="en-US" sz="1600" b="0" i="0" u="none" strike="noStrike" cap="none" normalizeH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 Server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Persistent Store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(S3)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460856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4" name="Magnetic Disk 3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1" name="Magnetic Disk 20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7" name="Magnetic Disk 26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lang="en-US" b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Disk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4020" y="2209800"/>
            <a:ext cx="1849582" cy="2592987"/>
            <a:chOff x="2646218" y="2209800"/>
            <a:chExt cx="1849582" cy="2592987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33" name="Magnetic Disk 32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(scratch)</a:t>
              </a:r>
              <a:r>
                <a:rPr kumimoji="0" lang="en-US" sz="1600" b="0" i="0" u="none" strike="noStrike" cap="none" normalizeH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 Server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“State” as a service (S3,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RDS, SQS, </a:t>
            </a:r>
            <a:r>
              <a:rPr kumimoji="0" lang="mr-IN" sz="20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…</a:t>
            </a: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40168" y="3349336"/>
            <a:ext cx="924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>
                <a:solidFill>
                  <a:srgbClr val="FF0000"/>
                </a:solidFill>
                <a:latin typeface="Gill Sans"/>
                <a:cs typeface="Gill Sans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114812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4020" y="2209800"/>
            <a:ext cx="1849582" cy="2592987"/>
            <a:chOff x="2646218" y="2209800"/>
            <a:chExt cx="1849582" cy="2592987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 Server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“State” as a service (S3,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RDS, SQS, </a:t>
            </a:r>
            <a:r>
              <a:rPr kumimoji="0" lang="mr-IN" sz="20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…</a:t>
            </a: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340168" y="4002052"/>
            <a:ext cx="924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>
                <a:solidFill>
                  <a:srgbClr val="FF0000"/>
                </a:solidFill>
                <a:latin typeface="Gill Sans"/>
                <a:cs typeface="Gill Sans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840640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 bwMode="auto">
          <a:xfrm>
            <a:off x="1066800" y="2315896"/>
            <a:ext cx="1397810" cy="1189304"/>
          </a:xfrm>
          <a:prstGeom prst="rect">
            <a:avLst/>
          </a:prstGeom>
          <a:solidFill>
            <a:schemeClr val="tx1"/>
          </a:solidFill>
          <a:ln w="254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169211" y="2362200"/>
            <a:ext cx="1219200" cy="1066800"/>
            <a:chOff x="2961409" y="2362200"/>
            <a:chExt cx="1219200" cy="1066800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“State” as a service (S3,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RDS, SQS, </a:t>
            </a:r>
            <a:r>
              <a:rPr kumimoji="0" lang="mr-IN" sz="20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…</a:t>
            </a: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66799" y="3519055"/>
            <a:ext cx="139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>
                <a:solidFill>
                  <a:srgbClr val="000000"/>
                </a:solidFill>
                <a:latin typeface="Gill Sans"/>
                <a:cs typeface="Gill Sans"/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1148730462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/>
          <p:nvPr/>
        </p:nvSpPr>
        <p:spPr bwMode="auto">
          <a:xfrm>
            <a:off x="4876801" y="2315896"/>
            <a:ext cx="1397811" cy="1189304"/>
          </a:xfrm>
          <a:prstGeom prst="rect">
            <a:avLst/>
          </a:prstGeom>
          <a:solidFill>
            <a:schemeClr val="tx1"/>
          </a:solidFill>
          <a:ln w="254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876800" y="3519055"/>
            <a:ext cx="139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err="1">
                <a:solidFill>
                  <a:srgbClr val="000000"/>
                </a:solidFill>
                <a:latin typeface="Gill Sans"/>
                <a:cs typeface="Gill Sans"/>
              </a:rPr>
              <a:t>FaaS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1" y="2315896"/>
            <a:ext cx="1397811" cy="1189304"/>
          </a:xfrm>
          <a:prstGeom prst="rect">
            <a:avLst/>
          </a:prstGeom>
          <a:solidFill>
            <a:schemeClr val="tx1"/>
          </a:solidFill>
          <a:ln w="254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781800" y="3519055"/>
            <a:ext cx="139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err="1">
                <a:solidFill>
                  <a:srgbClr val="000000"/>
                </a:solidFill>
                <a:latin typeface="Gill Sans"/>
                <a:cs typeface="Gill Sans"/>
              </a:rPr>
              <a:t>FaaS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0" name="Rectangle 39"/>
          <p:cNvSpPr/>
          <p:nvPr/>
        </p:nvSpPr>
        <p:spPr bwMode="auto">
          <a:xfrm>
            <a:off x="2971801" y="2315896"/>
            <a:ext cx="1397811" cy="1189304"/>
          </a:xfrm>
          <a:prstGeom prst="rect">
            <a:avLst/>
          </a:prstGeom>
          <a:solidFill>
            <a:schemeClr val="tx1"/>
          </a:solidFill>
          <a:ln w="254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971800" y="3519055"/>
            <a:ext cx="139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err="1">
                <a:solidFill>
                  <a:srgbClr val="000000"/>
                </a:solidFill>
                <a:latin typeface="Gill Sans"/>
                <a:cs typeface="Gill Sans"/>
              </a:rPr>
              <a:t>FaaS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1066800" y="2315896"/>
            <a:ext cx="1397811" cy="1189304"/>
          </a:xfrm>
          <a:prstGeom prst="rect">
            <a:avLst/>
          </a:prstGeom>
          <a:solidFill>
            <a:schemeClr val="tx1"/>
          </a:solidFill>
          <a:ln w="254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66799" y="3519055"/>
            <a:ext cx="139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err="1">
                <a:solidFill>
                  <a:srgbClr val="000000"/>
                </a:solidFill>
                <a:latin typeface="Gill Sans"/>
                <a:cs typeface="Gill Sans"/>
              </a:rPr>
              <a:t>FaaS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066301" y="2362200"/>
            <a:ext cx="1219200" cy="1066800"/>
            <a:chOff x="2961409" y="2362200"/>
            <a:chExt cx="1219200" cy="1066800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963391" y="2362200"/>
            <a:ext cx="1219200" cy="1066800"/>
            <a:chOff x="2961409" y="2362200"/>
            <a:chExt cx="1219200" cy="1066800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860481" y="2362200"/>
            <a:ext cx="1219200" cy="1066800"/>
            <a:chOff x="2961409" y="2362200"/>
            <a:chExt cx="1219200" cy="1066800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169211" y="2362200"/>
            <a:ext cx="1219200" cy="1066800"/>
            <a:chOff x="2961409" y="2362200"/>
            <a:chExt cx="1219200" cy="1066800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“State” as a service (S3,</a:t>
            </a:r>
            <a:r>
              <a:rPr kumimoji="0" lang="en-US" sz="20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RDS, SQS, </a:t>
            </a:r>
            <a:r>
              <a:rPr kumimoji="0" lang="mr-IN" sz="20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…</a:t>
            </a: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593905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Serverless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Architectures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24763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Doesn’t mean you don’t have servers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28573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Just that managing them is the cloud provider’s problem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3638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Write functions with well-defined entry and exit points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4019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Cloud provider handles all other aspect of execution</a:t>
            </a:r>
          </a:p>
        </p:txBody>
      </p:sp>
    </p:spTree>
    <p:extLst>
      <p:ext uri="{BB962C8B-B14F-4D97-AF65-F5344CB8AC3E}">
        <p14:creationId xmlns:p14="http://schemas.microsoft.com/office/powerpoint/2010/main" val="14433751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34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81201" y="-6400"/>
            <a:ext cx="13138589" cy="6864400"/>
          </a:xfrm>
          <a:prstGeom prst="rect">
            <a:avLst/>
          </a:prstGeom>
        </p:spPr>
      </p:pic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0" y="6611938"/>
            <a:ext cx="4114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NASA/JPL</a:t>
            </a:r>
          </a:p>
        </p:txBody>
      </p:sp>
    </p:spTree>
    <p:extLst>
      <p:ext uri="{BB962C8B-B14F-4D97-AF65-F5344CB8AC3E}">
        <p14:creationId xmlns:p14="http://schemas.microsoft.com/office/powerpoint/2010/main" val="1095142336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600"/>
            <a:ext cx="9144000" cy="2743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5200"/>
            <a:ext cx="9144000" cy="2743200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Amazon Web Services</a:t>
            </a:r>
          </a:p>
        </p:txBody>
      </p:sp>
    </p:spTree>
    <p:extLst>
      <p:ext uri="{BB962C8B-B14F-4D97-AF65-F5344CB8AC3E}">
        <p14:creationId xmlns:p14="http://schemas.microsoft.com/office/powerpoint/2010/main" val="1471328634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(Current)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Serverless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Architectures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148131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Asynchronous, loosely-coupled, event-driven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976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Functions touch relatively little data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4290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What about </a:t>
            </a:r>
            <a:r>
              <a:rPr lang="en-US" sz="2800" b="0" dirty="0" err="1">
                <a:solidFill>
                  <a:srgbClr val="FF0000"/>
                </a:solidFill>
                <a:latin typeface="Gill Sans"/>
                <a:cs typeface="Gill Sans"/>
              </a:rPr>
              <a:t>serverless</a:t>
            </a: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 data analytics?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62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Design goal: pure pay-as-you-go, zero costs for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idle capacity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338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Compared to current options?</a:t>
            </a:r>
          </a:p>
        </p:txBody>
      </p:sp>
    </p:spTree>
    <p:extLst>
      <p:ext uri="{BB962C8B-B14F-4D97-AF65-F5344CB8AC3E}">
        <p14:creationId xmlns:p14="http://schemas.microsoft.com/office/powerpoint/2010/main" val="3191812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4" grpId="0"/>
      <p:bldP spid="7" grpId="0"/>
      <p:bldP spid="8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905000"/>
            <a:ext cx="9144000" cy="4036637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PySpark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execution backend</a:t>
            </a:r>
          </a:p>
        </p:txBody>
      </p:sp>
      <p:sp>
        <p:nvSpPr>
          <p:cNvPr id="6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Flint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0" y="6504801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200" b="0" kern="0" dirty="0" err="1">
                <a:solidFill>
                  <a:srgbClr val="000000"/>
                </a:solidFill>
                <a:latin typeface="Gill Sans"/>
                <a:cs typeface="Gill Sans"/>
              </a:rPr>
              <a:t>Youngbin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 Kim and Jimmy Lin. Serverless Data Analytics with Flint. IEEE Cloud 2018.</a:t>
            </a:r>
          </a:p>
        </p:txBody>
      </p:sp>
    </p:spTree>
    <p:extLst>
      <p:ext uri="{BB962C8B-B14F-4D97-AF65-F5344CB8AC3E}">
        <p14:creationId xmlns:p14="http://schemas.microsoft.com/office/powerpoint/2010/main" val="12571371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datacenter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is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the computer!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59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Scale “out”, not “up”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340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Limits of SMP and large shared-memory machines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90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Move processing to the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Cluster have limited bandwidth, code is a lot smaller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705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 data sequentially, avoid random access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5086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Seeks are expensive, disk throughput is good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1062335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“Big ideas”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876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Assume that components will break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257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Engineer software around hardware failures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15000" y="187844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72200" y="3750558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29400" y="28149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3087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  <p:bldP spid="2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err="1"/>
              <a:t>flickr</a:t>
            </a:r>
            <a:r>
              <a:rPr lang="en-US" sz="1000" b="0" dirty="0"/>
              <a:t> (https://</a:t>
            </a:r>
            <a:r>
              <a:rPr lang="en-US" sz="1000" b="0" dirty="0" err="1"/>
              <a:t>www.flickr.com</a:t>
            </a:r>
            <a:r>
              <a:rPr lang="en-US" sz="1000" b="0" dirty="0"/>
              <a:t>/photos/39414578@N03/16042029002)</a:t>
            </a:r>
          </a:p>
        </p:txBody>
      </p:sp>
    </p:spTree>
    <p:extLst>
      <p:ext uri="{BB962C8B-B14F-4D97-AF65-F5344CB8AC3E}">
        <p14:creationId xmlns:p14="http://schemas.microsoft.com/office/powerpoint/2010/main" val="153409977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199" y="-126507"/>
            <a:ext cx="9314072" cy="71369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83820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Gill Sans"/>
                <a:cs typeface="Gill Sans"/>
              </a:rPr>
              <a:t>Humans </a:t>
            </a:r>
            <a:r>
              <a:rPr lang="en-US" sz="3200" i="1" dirty="0">
                <a:solidFill>
                  <a:schemeClr val="bg1"/>
                </a:solidFill>
                <a:latin typeface="Gill Sans"/>
                <a:cs typeface="Gill Sans"/>
              </a:rPr>
              <a:t>will</a:t>
            </a:r>
            <a:r>
              <a:rPr lang="en-US" sz="3200" dirty="0">
                <a:solidFill>
                  <a:schemeClr val="bg1"/>
                </a:solidFill>
                <a:latin typeface="Gill Sans"/>
                <a:cs typeface="Gill Sans"/>
              </a:rPr>
              <a:t> colonize Mars</a:t>
            </a:r>
            <a:endParaRPr lang="en-US" sz="320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13055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rgbClr val="FFFFFF"/>
                </a:solidFill>
                <a:latin typeface="Gill Sans"/>
                <a:cs typeface="Gill Sans"/>
              </a:rPr>
              <a:t>Sooner than you think</a:t>
            </a:r>
            <a:endParaRPr lang="en-US" sz="2800" b="0" i="1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6400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https://</a:t>
            </a:r>
            <a:r>
              <a:rPr lang="en-US" sz="1000" b="0" dirty="0" err="1"/>
              <a:t>www.newscientist.com</a:t>
            </a:r>
            <a:r>
              <a:rPr lang="en-US" sz="1000" b="0" dirty="0"/>
              <a:t>/article/dn23542-how-to-build-a-mars-colony-that-lasts-forever/</a:t>
            </a:r>
          </a:p>
        </p:txBody>
      </p:sp>
    </p:spTree>
    <p:extLst>
      <p:ext uri="{BB962C8B-B14F-4D97-AF65-F5344CB8AC3E}">
        <p14:creationId xmlns:p14="http://schemas.microsoft.com/office/powerpoint/2010/main" val="2521464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" y="319340"/>
            <a:ext cx="6629401" cy="6538660"/>
            <a:chOff x="-1" y="319340"/>
            <a:chExt cx="6629401" cy="653866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41674">
              <a:off x="372184" y="319340"/>
              <a:ext cx="4903069" cy="4260649"/>
            </a:xfrm>
            <a:prstGeom prst="rect">
              <a:avLst/>
            </a:prstGeom>
            <a:ln>
              <a:solidFill>
                <a:schemeClr val="bg1"/>
              </a:solidFill>
            </a:ln>
            <a:effectLst/>
          </p:spPr>
        </p:pic>
        <p:sp>
          <p:nvSpPr>
            <p:cNvPr id="5" name="TextBox 4"/>
            <p:cNvSpPr txBox="1">
              <a:spLocks noChangeArrowheads="1"/>
            </p:cNvSpPr>
            <p:nvPr/>
          </p:nvSpPr>
          <p:spPr bwMode="auto">
            <a:xfrm>
              <a:off x="-1" y="6611779"/>
              <a:ext cx="6629401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000" b="0" dirty="0">
                  <a:solidFill>
                    <a:schemeClr val="bg1"/>
                  </a:solidFill>
                </a:rPr>
                <a:t>Source: http://</a:t>
              </a:r>
              <a:r>
                <a:rPr lang="en-US" sz="1000" b="0" dirty="0" err="1">
                  <a:solidFill>
                    <a:schemeClr val="bg1"/>
                  </a:solidFill>
                </a:rPr>
                <a:t>observer.com</a:t>
              </a:r>
              <a:r>
                <a:rPr lang="en-US" sz="1000" b="0" dirty="0">
                  <a:solidFill>
                    <a:schemeClr val="bg1"/>
                  </a:solidFill>
                </a:rPr>
                <a:t>/2016/06/</a:t>
              </a:r>
              <a:r>
                <a:rPr lang="en-US" sz="1000" b="0" dirty="0" err="1">
                  <a:solidFill>
                    <a:schemeClr val="bg1"/>
                  </a:solidFill>
                </a:rPr>
                <a:t>elon</a:t>
              </a:r>
              <a:r>
                <a:rPr lang="en-US" sz="1000" b="0" dirty="0">
                  <a:solidFill>
                    <a:schemeClr val="bg1"/>
                  </a:solidFill>
                </a:rPr>
                <a:t>-musk-charts-path-to-colonizing-mars-within-a-decade/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0" y="1297980"/>
            <a:ext cx="5173218" cy="5398809"/>
            <a:chOff x="0" y="1297980"/>
            <a:chExt cx="5173218" cy="5398809"/>
          </a:xfrm>
        </p:grpSpPr>
        <p:sp>
          <p:nvSpPr>
            <p:cNvPr id="4" name="TextBox 3"/>
            <p:cNvSpPr txBox="1">
              <a:spLocks noChangeArrowheads="1"/>
            </p:cNvSpPr>
            <p:nvPr/>
          </p:nvSpPr>
          <p:spPr bwMode="auto">
            <a:xfrm>
              <a:off x="0" y="6450568"/>
              <a:ext cx="41148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000" b="0" dirty="0">
                  <a:solidFill>
                    <a:schemeClr val="bg1"/>
                  </a:solidFill>
                </a:rPr>
                <a:t>Source: https://</a:t>
              </a:r>
              <a:r>
                <a:rPr lang="en-US" sz="1000" b="0" dirty="0" err="1">
                  <a:solidFill>
                    <a:schemeClr val="bg1"/>
                  </a:solidFill>
                </a:rPr>
                <a:t>twitter.com</a:t>
              </a:r>
              <a:r>
                <a:rPr lang="en-US" sz="1000" b="0" dirty="0">
                  <a:solidFill>
                    <a:schemeClr val="bg1"/>
                  </a:solidFill>
                </a:rPr>
                <a:t>/SpaceX/status/725351354537906176</a:t>
              </a: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65121">
              <a:off x="474218" y="1297980"/>
              <a:ext cx="4699000" cy="4647200"/>
            </a:xfrm>
            <a:prstGeom prst="rect">
              <a:avLst/>
            </a:prstGeom>
            <a:ln>
              <a:solidFill>
                <a:schemeClr val="bg1"/>
              </a:solidFill>
            </a:ln>
            <a:effectLst/>
          </p:spPr>
        </p:pic>
      </p:grpSp>
      <p:grpSp>
        <p:nvGrpSpPr>
          <p:cNvPr id="10" name="Group 9"/>
          <p:cNvGrpSpPr/>
          <p:nvPr/>
        </p:nvGrpSpPr>
        <p:grpSpPr>
          <a:xfrm>
            <a:off x="-2" y="760206"/>
            <a:ext cx="8949627" cy="5775373"/>
            <a:chOff x="-2" y="760206"/>
            <a:chExt cx="8949627" cy="577537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444533">
              <a:off x="3135909" y="760206"/>
              <a:ext cx="5813716" cy="5359520"/>
            </a:xfrm>
            <a:prstGeom prst="rect">
              <a:avLst/>
            </a:prstGeom>
            <a:ln>
              <a:solidFill>
                <a:schemeClr val="bg1"/>
              </a:solidFill>
            </a:ln>
            <a:effectLst/>
          </p:spPr>
        </p:pic>
        <p:sp>
          <p:nvSpPr>
            <p:cNvPr id="7" name="TextBox 6"/>
            <p:cNvSpPr txBox="1">
              <a:spLocks noChangeArrowheads="1"/>
            </p:cNvSpPr>
            <p:nvPr/>
          </p:nvSpPr>
          <p:spPr bwMode="auto">
            <a:xfrm>
              <a:off x="-2" y="6289358"/>
              <a:ext cx="63246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000" b="0" dirty="0">
                  <a:solidFill>
                    <a:schemeClr val="bg1"/>
                  </a:solidFill>
                </a:rPr>
                <a:t>Source: https://</a:t>
              </a:r>
              <a:r>
                <a:rPr lang="en-US" sz="1000" b="0" dirty="0" err="1">
                  <a:solidFill>
                    <a:schemeClr val="bg1"/>
                  </a:solidFill>
                </a:rPr>
                <a:t>www.theguardian.com</a:t>
              </a:r>
              <a:r>
                <a:rPr lang="en-US" sz="1000" b="0" dirty="0">
                  <a:solidFill>
                    <a:schemeClr val="bg1"/>
                  </a:solidFill>
                </a:rPr>
                <a:t>/science/2015/</a:t>
              </a:r>
              <a:r>
                <a:rPr lang="en-US" sz="1000" b="0" dirty="0" err="1">
                  <a:solidFill>
                    <a:schemeClr val="bg1"/>
                  </a:solidFill>
                </a:rPr>
                <a:t>aug</a:t>
              </a:r>
              <a:r>
                <a:rPr lang="en-US" sz="1000" b="0" dirty="0">
                  <a:solidFill>
                    <a:schemeClr val="bg1"/>
                  </a:solidFill>
                </a:rPr>
                <a:t>/27/buzz-aldrin-colonize-mars-within-25-years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04017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143000"/>
            <a:ext cx="6350000" cy="3683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29000" y="5077361"/>
            <a:ext cx="54864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“The Pilgrims on the Mayflower came here to live and stay.  They didn’t wait around Plymouth Rock for the return trip, and neither will people building up a population and a settlement [on Mars].”</a:t>
            </a:r>
            <a:endParaRPr lang="en-US" sz="20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4800" y="381000"/>
            <a:ext cx="7696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“Mars can’t just be a one-shot mission</a:t>
            </a:r>
            <a:r>
              <a:rPr lang="en-US" sz="2400" b="0">
                <a:solidFill>
                  <a:schemeClr val="bg1"/>
                </a:solidFill>
                <a:latin typeface="Gill Sans"/>
                <a:cs typeface="Gill Sans"/>
              </a:rPr>
              <a:t>” – Buzz Aldrin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0" y="6611938"/>
            <a:ext cx="6400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i="1" dirty="0">
                <a:solidFill>
                  <a:schemeClr val="bg1"/>
                </a:solidFill>
              </a:rPr>
              <a:t>Mayflower in Plymouth Harbor</a:t>
            </a:r>
            <a:r>
              <a:rPr lang="en-US" sz="1000" b="0" dirty="0">
                <a:solidFill>
                  <a:schemeClr val="bg1"/>
                </a:solidFill>
              </a:rPr>
              <a:t> by William </a:t>
            </a:r>
            <a:r>
              <a:rPr lang="en-US" sz="1000" b="0" dirty="0" err="1">
                <a:solidFill>
                  <a:schemeClr val="bg1"/>
                </a:solidFill>
              </a:rPr>
              <a:t>Halsall</a:t>
            </a:r>
            <a:r>
              <a:rPr lang="en-US" sz="1000" b="0" dirty="0">
                <a:solidFill>
                  <a:schemeClr val="bg1"/>
                </a:solidFill>
              </a:rPr>
              <a:t> (1882)</a:t>
            </a:r>
          </a:p>
        </p:txBody>
      </p:sp>
    </p:spTree>
    <p:extLst>
      <p:ext uri="{BB962C8B-B14F-4D97-AF65-F5344CB8AC3E}">
        <p14:creationId xmlns:p14="http://schemas.microsoft.com/office/powerpoint/2010/main" val="6318289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62502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Grow food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003793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Build shelter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38256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Mine fuel and materials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252096">
            <a:off x="4785466" y="2699873"/>
            <a:ext cx="3200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Gill Sans"/>
                <a:cs typeface="Gill Sans"/>
              </a:rPr>
              <a:t>“Staying alive”</a:t>
            </a:r>
            <a:endParaRPr lang="en-US" sz="2800" i="1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06342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Connect with family and friends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42978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Engage in leisure activities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79613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Search the web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37762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Conduct science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268248">
            <a:off x="1384725" y="5097633"/>
            <a:ext cx="3200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Gill Sans"/>
                <a:cs typeface="Gill Sans"/>
              </a:rPr>
              <a:t>“Staying sane”</a:t>
            </a:r>
            <a:endParaRPr lang="en-US" sz="2800" i="1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400" y="4140200"/>
            <a:ext cx="4064000" cy="28702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828800" y="6243935"/>
            <a:ext cx="37338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Maslow's hierarchy of needs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124402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Produce breathable air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Needs</a:t>
            </a:r>
          </a:p>
        </p:txBody>
      </p:sp>
    </p:spTree>
    <p:extLst>
      <p:ext uri="{BB962C8B-B14F-4D97-AF65-F5344CB8AC3E}">
        <p14:creationId xmlns:p14="http://schemas.microsoft.com/office/powerpoint/2010/main" val="14511929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7" grpId="0"/>
      <p:bldP spid="8" grpId="0"/>
      <p:bldP spid="9" grpId="0"/>
      <p:bldP spid="10" grpId="0"/>
      <p:bldP spid="12" grpId="0"/>
      <p:bldP spid="13" grpId="0"/>
      <p:bldP spid="16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929825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Gill Sans"/>
                <a:cs typeface="Gill Sans"/>
              </a:rPr>
              <a:t>The fundamental problem: Latency</a:t>
            </a:r>
            <a:endParaRPr lang="en-US" sz="2800" i="1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51013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speed of light: 2-24 minutes 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8862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Gill Sans"/>
                <a:cs typeface="Gill Sans"/>
              </a:rPr>
              <a:t>Bandwidth is “reasonable”</a:t>
            </a:r>
            <a:endParaRPr lang="en-US" sz="2800" i="1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rockets: 5-10 months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517648"/>
            <a:ext cx="9144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Lunar Laser Communications Demonstration: </a:t>
            </a:r>
            <a:b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622-Mbps downlink, 20-Mbps uplink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3340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SneakerNet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on rockets: Easily PBs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57200"/>
            <a:ext cx="9144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Searching the web should be as easy </a:t>
            </a:r>
          </a:p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from Mars as it is from Marseille!</a:t>
            </a:r>
          </a:p>
        </p:txBody>
      </p:sp>
    </p:spTree>
    <p:extLst>
      <p:ext uri="{BB962C8B-B14F-4D97-AF65-F5344CB8AC3E}">
        <p14:creationId xmlns:p14="http://schemas.microsoft.com/office/powerpoint/2010/main" val="7543372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3048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What’s doable, what’s not?</a:t>
            </a:r>
          </a:p>
        </p:txBody>
      </p:sp>
    </p:spTree>
    <p:extLst>
      <p:ext uri="{BB962C8B-B14F-4D97-AF65-F5344CB8AC3E}">
        <p14:creationId xmlns:p14="http://schemas.microsoft.com/office/powerpoint/2010/main" val="1258429946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59103</TotalTime>
  <Words>1083</Words>
  <Application>Microsoft Macintosh PowerPoint</Application>
  <PresentationFormat>On-screen Show (4:3)</PresentationFormat>
  <Paragraphs>270</Paragraphs>
  <Slides>34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Arial Black</vt:lpstr>
      <vt:lpstr>Gill Sans</vt:lpstr>
      <vt:lpstr>Wingdings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Microsoft Office User</cp:lastModifiedBy>
  <cp:revision>12830</cp:revision>
  <dcterms:created xsi:type="dcterms:W3CDTF">2012-08-31T06:36:49Z</dcterms:created>
  <dcterms:modified xsi:type="dcterms:W3CDTF">2018-11-29T17:50:50Z</dcterms:modified>
  <cp:category/>
</cp:coreProperties>
</file>